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64" r:id="rId8"/>
    <p:sldId id="265" r:id="rId9"/>
    <p:sldId id="269" r:id="rId10"/>
    <p:sldId id="266" r:id="rId11"/>
    <p:sldId id="267" r:id="rId12"/>
    <p:sldId id="268" r:id="rId13"/>
    <p:sldId id="270" r:id="rId14"/>
    <p:sldId id="274" r:id="rId15"/>
    <p:sldId id="277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585AE-B41B-B240-8F24-2E27ECEF3E03}" v="106" dt="2024-02-09T23:36:35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10"/>
    <p:restoredTop sz="96327"/>
  </p:normalViewPr>
  <p:slideViewPr>
    <p:cSldViewPr snapToGrid="0">
      <p:cViewPr varScale="1">
        <p:scale>
          <a:sx n="128" d="100"/>
          <a:sy n="128" d="100"/>
        </p:scale>
        <p:origin x="8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845F8-8D9F-41DA-8642-63CF4E8E6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6028" y="2125436"/>
            <a:ext cx="5693230" cy="3309258"/>
          </a:xfrm>
        </p:spPr>
        <p:txBody>
          <a:bodyPr/>
          <a:lstStyle/>
          <a:p>
            <a:pPr algn="r"/>
            <a:r>
              <a:rPr lang="en-US" sz="6000" dirty="0"/>
              <a:t>“How high can a kite soar without its tail?”</a:t>
            </a:r>
          </a:p>
        </p:txBody>
      </p:sp>
      <p:pic>
        <p:nvPicPr>
          <p:cNvPr id="5" name="Picture 4" descr="&#10;">
            <a:extLst>
              <a:ext uri="{FF2B5EF4-FFF2-40B4-BE49-F238E27FC236}">
                <a16:creationId xmlns:a16="http://schemas.microsoft.com/office/drawing/2014/main" id="{0F88B272-439F-5C64-A389-CC4EEFCF88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771" y="1126672"/>
            <a:ext cx="3537857" cy="530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60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1B9F99-5D95-C459-ABCF-6A65A17CFA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723" y="171224"/>
            <a:ext cx="8658554" cy="57974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ED9CC5-FF77-9643-3A54-DE23AEB645C0}"/>
              </a:ext>
            </a:extLst>
          </p:cNvPr>
          <p:cNvSpPr txBox="1"/>
          <p:nvPr/>
        </p:nvSpPr>
        <p:spPr>
          <a:xfrm>
            <a:off x="1227521" y="6027003"/>
            <a:ext cx="99518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The Death of General Mercer at the Battle of Princeton, January 3, 1777 </a:t>
            </a:r>
          </a:p>
          <a:p>
            <a:pPr algn="ctr"/>
            <a:r>
              <a:rPr lang="en-US" sz="2400" b="1" dirty="0"/>
              <a:t>By John Trumbull (Yale University Art Gallery)</a:t>
            </a:r>
          </a:p>
        </p:txBody>
      </p:sp>
    </p:spTree>
    <p:extLst>
      <p:ext uri="{BB962C8B-B14F-4D97-AF65-F5344CB8AC3E}">
        <p14:creationId xmlns:p14="http://schemas.microsoft.com/office/powerpoint/2010/main" val="428965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96282C0-351C-48EE-A89D-D662C5DB2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Placeholder 15" descr="A person sitting at a table writing on a map&#10;&#10;Description automatically generated">
            <a:extLst>
              <a:ext uri="{FF2B5EF4-FFF2-40B4-BE49-F238E27FC236}">
                <a16:creationId xmlns:a16="http://schemas.microsoft.com/office/drawing/2014/main" id="{1CA5CCAF-B085-157B-F3A5-E9DE6ED4BB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B35EC73-2F87-44A7-B231-91053659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2EB112-5DEB-4505-C1EC-0E23BE8667C3}"/>
              </a:ext>
            </a:extLst>
          </p:cNvPr>
          <p:cNvSpPr txBox="1"/>
          <p:nvPr/>
        </p:nvSpPr>
        <p:spPr>
          <a:xfrm>
            <a:off x="6096000" y="1043731"/>
            <a:ext cx="531776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 wish there was a book about Bea, because she truly was a remarkable person. Even just reading a little about her uncle and father, there is a story there. Maybe I should be the one writing it? </a:t>
            </a:r>
          </a:p>
          <a:p>
            <a:pPr algn="ctr"/>
            <a:endParaRPr lang="en-US" sz="3200" dirty="0"/>
          </a:p>
          <a:p>
            <a:pPr algn="ctr"/>
            <a:r>
              <a:rPr lang="en-US" sz="2400" dirty="0"/>
              <a:t>– Stefanie Van </a:t>
            </a:r>
            <a:r>
              <a:rPr lang="en-US" sz="2400" dirty="0" err="1"/>
              <a:t>Steelandt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/>
              <a:t>January 20, 2018</a:t>
            </a:r>
          </a:p>
        </p:txBody>
      </p:sp>
    </p:spTree>
    <p:extLst>
      <p:ext uri="{BB962C8B-B14F-4D97-AF65-F5344CB8AC3E}">
        <p14:creationId xmlns:p14="http://schemas.microsoft.com/office/powerpoint/2010/main" val="2585953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DE1B85-F233-4D78-0B20-BCA11B4C97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4180" y="159820"/>
            <a:ext cx="3416578" cy="54350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E23CC2-B495-5BFD-E566-03FA5D85C5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518" y="1263112"/>
            <a:ext cx="3992208" cy="54350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49DF23-D5E9-B037-8DBA-00968A6AD0BB}"/>
              </a:ext>
            </a:extLst>
          </p:cNvPr>
          <p:cNvSpPr txBox="1"/>
          <p:nvPr/>
        </p:nvSpPr>
        <p:spPr>
          <a:xfrm>
            <a:off x="2359173" y="5867183"/>
            <a:ext cx="2766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Ellen Banning Ayer </a:t>
            </a:r>
          </a:p>
          <a:p>
            <a:pPr algn="ctr"/>
            <a:r>
              <a:rPr lang="en-US" sz="2400" b="1" dirty="0"/>
              <a:t>(1853 – 1918)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44BDA7-033D-742E-0908-C8E5A78A5842}"/>
              </a:ext>
            </a:extLst>
          </p:cNvPr>
          <p:cNvSpPr txBox="1"/>
          <p:nvPr/>
        </p:nvSpPr>
        <p:spPr>
          <a:xfrm>
            <a:off x="7982129" y="159820"/>
            <a:ext cx="3318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Frederick Fanning Ayer </a:t>
            </a:r>
          </a:p>
          <a:p>
            <a:pPr algn="ctr"/>
            <a:r>
              <a:rPr lang="en-US" sz="2400" b="1" dirty="0"/>
              <a:t>(1822 – 1918)</a:t>
            </a:r>
          </a:p>
        </p:txBody>
      </p:sp>
    </p:spTree>
    <p:extLst>
      <p:ext uri="{BB962C8B-B14F-4D97-AF65-F5344CB8AC3E}">
        <p14:creationId xmlns:p14="http://schemas.microsoft.com/office/powerpoint/2010/main" val="344224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4823829-76AE-4EA1-81DC-EB65D06B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4CA801-A656-40C0-B8EC-B0EEDC5C8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7AE84DD9-6C2C-4A03-B6E3-686271391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577C700-F3F0-4006-8F05-313628559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BEE1FBFB-871D-8B8F-9266-778EF6336F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462" y="968188"/>
            <a:ext cx="10194046" cy="4894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FC9F1B-CA6B-1DB6-0C4D-D4A56FDCB7BD}"/>
              </a:ext>
            </a:extLst>
          </p:cNvPr>
          <p:cNvSpPr txBox="1"/>
          <p:nvPr/>
        </p:nvSpPr>
        <p:spPr>
          <a:xfrm>
            <a:off x="825594" y="5783572"/>
            <a:ext cx="7386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The Ayers, </a:t>
            </a:r>
            <a:r>
              <a:rPr lang="en-US" sz="2400" b="1" dirty="0" err="1"/>
              <a:t>Bannings</a:t>
            </a:r>
            <a:r>
              <a:rPr lang="en-US" sz="2400" b="1" dirty="0"/>
              <a:t>, and </a:t>
            </a:r>
            <a:r>
              <a:rPr lang="en-US" sz="2400" b="1" dirty="0" err="1"/>
              <a:t>Pattons</a:t>
            </a:r>
            <a:r>
              <a:rPr lang="en-US" sz="2400" b="1" dirty="0"/>
              <a:t> (Huntington Library)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3F7C31-C0CE-70A9-E4CF-2640441BBAE5}"/>
              </a:ext>
            </a:extLst>
          </p:cNvPr>
          <p:cNvSpPr txBox="1"/>
          <p:nvPr/>
        </p:nvSpPr>
        <p:spPr>
          <a:xfrm>
            <a:off x="4028526" y="559803"/>
            <a:ext cx="629063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Catalina Island, California – Summer of 1902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26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C04FA5E-9397-403D-8733-45505DDB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09E1F823-C239-4ACC-923A-5C958E00E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0817DDF7-06E9-4C7C-84DF-2240A6536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E62F6001-8F91-7660-A213-284CA65168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5560" y="1129353"/>
            <a:ext cx="3914583" cy="45822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CAD56D-1A11-4E3A-9B0F-73AFF0F42CA7}"/>
              </a:ext>
            </a:extLst>
          </p:cNvPr>
          <p:cNvSpPr txBox="1"/>
          <p:nvPr/>
        </p:nvSpPr>
        <p:spPr>
          <a:xfrm>
            <a:off x="6225703" y="1685652"/>
            <a:ext cx="51119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“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There was a rebel inside the pampered society girl, and that rebel fell in love with another rebel.</a:t>
            </a:r>
          </a:p>
        </p:txBody>
      </p:sp>
    </p:spTree>
    <p:extLst>
      <p:ext uri="{BB962C8B-B14F-4D97-AF65-F5344CB8AC3E}">
        <p14:creationId xmlns:p14="http://schemas.microsoft.com/office/powerpoint/2010/main" val="3675454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E9BBB-5A79-8D26-D1EC-3E0B2C06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7189" y="2082215"/>
            <a:ext cx="4816843" cy="1485900"/>
          </a:xfrm>
        </p:spPr>
        <p:txBody>
          <a:bodyPr>
            <a:noAutofit/>
          </a:bodyPr>
          <a:lstStyle/>
          <a:p>
            <a:pPr algn="ctr"/>
            <a:br>
              <a:rPr lang="en-US" sz="2800" dirty="0"/>
            </a:br>
            <a:r>
              <a:rPr lang="en-US" sz="3200" b="1" dirty="0"/>
              <a:t>“May our love never be less than now and our ambition as fortunate and as great as our love.”</a:t>
            </a:r>
            <a:br>
              <a:rPr lang="en-US" sz="3200" b="1" dirty="0"/>
            </a:br>
            <a:br>
              <a:rPr lang="en-US" sz="3200" b="1" dirty="0"/>
            </a:br>
            <a:r>
              <a:rPr lang="en-US" sz="2400" dirty="0"/>
              <a:t>- GSP to BAP</a:t>
            </a:r>
            <a:br>
              <a:rPr lang="en-US" sz="2400" dirty="0"/>
            </a:br>
            <a:r>
              <a:rPr lang="en-US" sz="2400" dirty="0"/>
              <a:t>May 22, 1910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AD7AFB-9BD9-143B-3862-8F6F3E58772F}"/>
              </a:ext>
            </a:extLst>
          </p:cNvPr>
          <p:cNvSpPr txBox="1"/>
          <p:nvPr/>
        </p:nvSpPr>
        <p:spPr>
          <a:xfrm>
            <a:off x="1995084" y="6222381"/>
            <a:ext cx="3199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Beverly Farms, Massachusetts </a:t>
            </a:r>
          </a:p>
          <a:p>
            <a:pPr algn="ctr"/>
            <a:r>
              <a:rPr lang="en-US" dirty="0"/>
              <a:t>May 26, 1910</a:t>
            </a:r>
          </a:p>
        </p:txBody>
      </p:sp>
      <p:pic>
        <p:nvPicPr>
          <p:cNvPr id="5" name="Picture 4" descr="A bride and groom in a wedding dress&#10;&#10;Description automatically generated">
            <a:extLst>
              <a:ext uri="{FF2B5EF4-FFF2-40B4-BE49-F238E27FC236}">
                <a16:creationId xmlns:a16="http://schemas.microsoft.com/office/drawing/2014/main" id="{70871297-2812-FDC7-5EE6-5AA58A1033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189" y="185187"/>
            <a:ext cx="4251129" cy="6037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58DBC0-A522-DCFC-75B2-677C534E962B}"/>
              </a:ext>
            </a:extLst>
          </p:cNvPr>
          <p:cNvSpPr txBox="1"/>
          <p:nvPr/>
        </p:nvSpPr>
        <p:spPr>
          <a:xfrm>
            <a:off x="6283839" y="642387"/>
            <a:ext cx="5623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SHE SHAPED THE MAN.</a:t>
            </a:r>
          </a:p>
        </p:txBody>
      </p:sp>
    </p:spTree>
    <p:extLst>
      <p:ext uri="{BB962C8B-B14F-4D97-AF65-F5344CB8AC3E}">
        <p14:creationId xmlns:p14="http://schemas.microsoft.com/office/powerpoint/2010/main" val="952468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E0FDBC02-48C1-48B7-BF61-2D10CC72F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2AAD0-42E1-4737-9C88-868AC0C1D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8A582B3-A3B3-49D5-BBF0-98FEA4C2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E143F64-D44C-4123-A2E1-FEC1C3F3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7DB13B9-D0D4-4393-AFAB-2B39448B2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family sitting on a couch&#10;&#10;Description automatically generated with low confidence">
            <a:extLst>
              <a:ext uri="{FF2B5EF4-FFF2-40B4-BE49-F238E27FC236}">
                <a16:creationId xmlns:a16="http://schemas.microsoft.com/office/drawing/2014/main" id="{09712658-A36C-FF0D-391F-5D8FED0336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867" y="160867"/>
            <a:ext cx="11870265" cy="65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91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127CAEB6-2762-403E-98B1-8B96D27C6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B93A55BE-E875-414E-8964-9F4BD06F9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A1FECA8-74A7-4D1C-9D1E-6EDE1F961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boxes on a shelf&#10;&#10;Description automatically generated">
            <a:extLst>
              <a:ext uri="{FF2B5EF4-FFF2-40B4-BE49-F238E27FC236}">
                <a16:creationId xmlns:a16="http://schemas.microsoft.com/office/drawing/2014/main" id="{55E7EF58-B463-491A-4D3C-2240549F6F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10"/>
            <a:ext cx="2966149" cy="4187119"/>
          </a:xfrm>
          <a:prstGeom prst="rect">
            <a:avLst/>
          </a:prstGeom>
        </p:spPr>
      </p:pic>
      <p:pic>
        <p:nvPicPr>
          <p:cNvPr id="10" name="Picture 9" descr="A handwritten letter with black ink&#10;&#10;Description automatically generated">
            <a:extLst>
              <a:ext uri="{FF2B5EF4-FFF2-40B4-BE49-F238E27FC236}">
                <a16:creationId xmlns:a16="http://schemas.microsoft.com/office/drawing/2014/main" id="{0F00037F-C51F-3B20-69B7-4CD19EE50C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0861" y="10"/>
            <a:ext cx="2972784" cy="4187119"/>
          </a:xfrm>
          <a:prstGeom prst="rect">
            <a:avLst/>
          </a:prstGeom>
        </p:spPr>
      </p:pic>
      <p:pic>
        <p:nvPicPr>
          <p:cNvPr id="4" name="Picture 3" descr="A large white house with a large cannon in the front&#10;&#10;Description automatically generated">
            <a:extLst>
              <a:ext uri="{FF2B5EF4-FFF2-40B4-BE49-F238E27FC236}">
                <a16:creationId xmlns:a16="http://schemas.microsoft.com/office/drawing/2014/main" id="{65D5C5B7-4178-1C78-EC78-8B146B9942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356" y="10"/>
            <a:ext cx="2972784" cy="4187119"/>
          </a:xfrm>
          <a:prstGeom prst="rect">
            <a:avLst/>
          </a:prstGeom>
        </p:spPr>
      </p:pic>
      <p:pic>
        <p:nvPicPr>
          <p:cNvPr id="8" name="Picture 7" descr="A newspaper article with two men riding horses&#10;&#10;Description automatically generated">
            <a:extLst>
              <a:ext uri="{FF2B5EF4-FFF2-40B4-BE49-F238E27FC236}">
                <a16:creationId xmlns:a16="http://schemas.microsoft.com/office/drawing/2014/main" id="{D399B45C-F631-9D8C-2B60-09230AB626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5855" y="10"/>
            <a:ext cx="2966142" cy="4187119"/>
          </a:xfrm>
          <a:prstGeom prst="rect">
            <a:avLst/>
          </a:prstGeom>
        </p:spPr>
      </p:pic>
      <p:sp>
        <p:nvSpPr>
          <p:cNvPr id="31" name="Freeform: Shape 22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Freeform: Shape 24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373CA9-E343-DCE2-42EB-2FFB90ABC6F4}"/>
              </a:ext>
            </a:extLst>
          </p:cNvPr>
          <p:cNvSpPr txBox="1"/>
          <p:nvPr/>
        </p:nvSpPr>
        <p:spPr>
          <a:xfrm>
            <a:off x="765025" y="4878268"/>
            <a:ext cx="10813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Writing a biography requires a certain degree of obsessiveness that takes hold the moment you realize you have met your subject.</a:t>
            </a:r>
          </a:p>
        </p:txBody>
      </p:sp>
    </p:spTree>
    <p:extLst>
      <p:ext uri="{BB962C8B-B14F-4D97-AF65-F5344CB8AC3E}">
        <p14:creationId xmlns:p14="http://schemas.microsoft.com/office/powerpoint/2010/main" val="3152343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riding horses&#10;&#10;Description automatically generated">
            <a:extLst>
              <a:ext uri="{FF2B5EF4-FFF2-40B4-BE49-F238E27FC236}">
                <a16:creationId xmlns:a16="http://schemas.microsoft.com/office/drawing/2014/main" id="{636F7AC2-2550-6353-C74A-59599F1637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484" y="1188118"/>
            <a:ext cx="5975684" cy="4481763"/>
          </a:xfrm>
          <a:prstGeom prst="rect">
            <a:avLst/>
          </a:prstGeom>
        </p:spPr>
      </p:pic>
      <p:pic>
        <p:nvPicPr>
          <p:cNvPr id="5" name="Picture 4" descr="A person in a hat on a boat&#10;&#10;Description automatically generated">
            <a:extLst>
              <a:ext uri="{FF2B5EF4-FFF2-40B4-BE49-F238E27FC236}">
                <a16:creationId xmlns:a16="http://schemas.microsoft.com/office/drawing/2014/main" id="{DC0E6B81-0846-7B96-B9E2-5A2CEB1A17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4848" y="0"/>
            <a:ext cx="45471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E5773A-38DD-876D-AD4D-16D6190A2FA3}"/>
              </a:ext>
            </a:extLst>
          </p:cNvPr>
          <p:cNvSpPr txBox="1"/>
          <p:nvPr/>
        </p:nvSpPr>
        <p:spPr>
          <a:xfrm>
            <a:off x="344753" y="5914369"/>
            <a:ext cx="7300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George, Little Bee, Beatrice, Ruth Ellen, and George IV.</a:t>
            </a:r>
          </a:p>
          <a:p>
            <a:pPr algn="ctr"/>
            <a:r>
              <a:rPr lang="en-US" sz="2000" b="1" dirty="0"/>
              <a:t>Myopia Club, South Hamilton, Massachusetts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18E50C-A6BD-E34B-5506-226FD6BD6397}"/>
              </a:ext>
            </a:extLst>
          </p:cNvPr>
          <p:cNvSpPr txBox="1"/>
          <p:nvPr/>
        </p:nvSpPr>
        <p:spPr>
          <a:xfrm>
            <a:off x="807176" y="235745"/>
            <a:ext cx="7036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SHE FORTIFIED THE SOLDIER.</a:t>
            </a:r>
          </a:p>
        </p:txBody>
      </p:sp>
    </p:spTree>
    <p:extLst>
      <p:ext uri="{BB962C8B-B14F-4D97-AF65-F5344CB8AC3E}">
        <p14:creationId xmlns:p14="http://schemas.microsoft.com/office/powerpoint/2010/main" val="1994724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4823829-76AE-4EA1-81DC-EB65D06B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4CA801-A656-40C0-B8EC-B0EEDC5C8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7AE84DD9-6C2C-4A03-B6E3-686271391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E577C700-F3F0-4006-8F05-313628559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" name="Picture 2" descr="A group of people standing outside a store&#10;&#10;Description automatically generated">
            <a:extLst>
              <a:ext uri="{FF2B5EF4-FFF2-40B4-BE49-F238E27FC236}">
                <a16:creationId xmlns:a16="http://schemas.microsoft.com/office/drawing/2014/main" id="{B101599B-8138-860A-4FF9-3851CE537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5"/>
          <a:stretch/>
        </p:blipFill>
        <p:spPr>
          <a:xfrm>
            <a:off x="1000462" y="968188"/>
            <a:ext cx="10194046" cy="48942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E41BEF-64D4-F3A7-6D5E-D0F82509C347}"/>
              </a:ext>
            </a:extLst>
          </p:cNvPr>
          <p:cNvSpPr txBox="1"/>
          <p:nvPr/>
        </p:nvSpPr>
        <p:spPr>
          <a:xfrm>
            <a:off x="4028526" y="536320"/>
            <a:ext cx="506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Release Party for </a:t>
            </a:r>
            <a:r>
              <a:rPr lang="en-US" sz="2400" b="1" i="1" dirty="0"/>
              <a:t>Blood of the Shark</a:t>
            </a: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400708-5DC8-194A-C7D7-7A907F9B09B5}"/>
              </a:ext>
            </a:extLst>
          </p:cNvPr>
          <p:cNvSpPr txBox="1"/>
          <p:nvPr/>
        </p:nvSpPr>
        <p:spPr>
          <a:xfrm>
            <a:off x="3258333" y="5820831"/>
            <a:ext cx="4996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Honolulu, Hawaii – December 1936</a:t>
            </a:r>
          </a:p>
        </p:txBody>
      </p:sp>
    </p:spTree>
    <p:extLst>
      <p:ext uri="{BB962C8B-B14F-4D97-AF65-F5344CB8AC3E}">
        <p14:creationId xmlns:p14="http://schemas.microsoft.com/office/powerpoint/2010/main" val="470375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7C04FA5E-9397-403D-8733-45505DDB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09E1F823-C239-4ACC-923A-5C958E00E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6">
            <a:extLst>
              <a:ext uri="{FF2B5EF4-FFF2-40B4-BE49-F238E27FC236}">
                <a16:creationId xmlns:a16="http://schemas.microsoft.com/office/drawing/2014/main" id="{0817DDF7-06E9-4C7C-84DF-2240A6536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 descr="A person and person sitting on a couch&#10;&#10;Description automatically generated">
            <a:extLst>
              <a:ext uri="{FF2B5EF4-FFF2-40B4-BE49-F238E27FC236}">
                <a16:creationId xmlns:a16="http://schemas.microsoft.com/office/drawing/2014/main" id="{EE0310DF-714E-BB71-BD00-E22E9CB5E0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5560" y="1129353"/>
            <a:ext cx="3914583" cy="45822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50849C-94C5-220F-E7D0-826473AD4C1C}"/>
              </a:ext>
            </a:extLst>
          </p:cNvPr>
          <p:cNvSpPr txBox="1"/>
          <p:nvPr/>
        </p:nvSpPr>
        <p:spPr>
          <a:xfrm>
            <a:off x="6518621" y="428178"/>
            <a:ext cx="490835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“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To have George safe at home would have meant bouts of unhappiness like he had experienced intermittently over the last twenty-four years; to have him participate in the biggest war in history meant years of waiting and anxiety for her.</a:t>
            </a:r>
          </a:p>
        </p:txBody>
      </p:sp>
    </p:spTree>
    <p:extLst>
      <p:ext uri="{BB962C8B-B14F-4D97-AF65-F5344CB8AC3E}">
        <p14:creationId xmlns:p14="http://schemas.microsoft.com/office/powerpoint/2010/main" val="2486435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C04FA5E-9397-403D-8733-45505DDB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09E1F823-C239-4ACC-923A-5C958E00E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0817DDF7-06E9-4C7C-84DF-2240A6536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A person reading a letter&#10;&#10;Description automatically generated">
            <a:extLst>
              <a:ext uri="{FF2B5EF4-FFF2-40B4-BE49-F238E27FC236}">
                <a16:creationId xmlns:a16="http://schemas.microsoft.com/office/drawing/2014/main" id="{FF5F40B0-57EF-801C-6287-2958CB5DD6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155560" y="1129353"/>
            <a:ext cx="3914583" cy="45822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18E8C0-7A64-89A2-24C4-A73998EF01C4}"/>
              </a:ext>
            </a:extLst>
          </p:cNvPr>
          <p:cNvSpPr txBox="1"/>
          <p:nvPr/>
        </p:nvSpPr>
        <p:spPr>
          <a:xfrm>
            <a:off x="6114167" y="-175493"/>
            <a:ext cx="5769769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dirty="0"/>
          </a:p>
          <a:p>
            <a:pPr algn="ctr"/>
            <a:endParaRPr lang="en-US" sz="2800" b="1" dirty="0"/>
          </a:p>
          <a:p>
            <a:pPr algn="ctr"/>
            <a:r>
              <a:rPr lang="en-US" sz="3200" b="1" dirty="0"/>
              <a:t>“I do not know where my husband is tonight. I should like to be a soldier fighting with them, or a nurse fighting for them, but as it is, I am the wife and mother and grandmother of soldiers and soldiers-to-be, and I must fight the war here on the home front behind the lines.”</a:t>
            </a:r>
          </a:p>
          <a:p>
            <a:pPr algn="ctr"/>
            <a:endParaRPr lang="en-US" sz="2800" dirty="0"/>
          </a:p>
          <a:p>
            <a:pPr algn="ctr"/>
            <a:r>
              <a:rPr lang="en-US" sz="2000" dirty="0"/>
              <a:t>- BAP Speech, September 1943</a:t>
            </a:r>
          </a:p>
          <a:p>
            <a:pPr algn="ctr"/>
            <a:endParaRPr lang="en-US" dirty="0"/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49319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D517F-8154-31C8-8428-5DE14D8A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041" y="685800"/>
            <a:ext cx="9601200" cy="1485900"/>
          </a:xfrm>
        </p:spPr>
        <p:txBody>
          <a:bodyPr/>
          <a:lstStyle/>
          <a:p>
            <a:pPr algn="r"/>
            <a:r>
              <a:rPr lang="en-US" dirty="0"/>
              <a:t>Boston, MA</a:t>
            </a:r>
            <a:br>
              <a:rPr lang="en-US" dirty="0"/>
            </a:br>
            <a:r>
              <a:rPr lang="en-US" dirty="0"/>
              <a:t>June 7, 1945</a:t>
            </a:r>
          </a:p>
        </p:txBody>
      </p:sp>
      <p:pic>
        <p:nvPicPr>
          <p:cNvPr id="5" name="RPReplay_Final1572313794.mov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0004323B-3543-BE4E-14E1-08D8C0423893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9160" r="19111"/>
          <a:stretch>
            <a:fillRect/>
          </a:stretch>
        </p:blipFill>
        <p:spPr>
          <a:xfrm>
            <a:off x="1335619" y="2390242"/>
            <a:ext cx="4885835" cy="3781958"/>
          </a:xfrm>
        </p:spPr>
      </p:pic>
      <p:pic>
        <p:nvPicPr>
          <p:cNvPr id="7" name="Content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CE12568-6DA0-CDE4-E804-37E21669F5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4625" y="2390242"/>
            <a:ext cx="4987616" cy="378195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3FB33A-6A46-6250-1188-63CB3B2BE21E}"/>
              </a:ext>
            </a:extLst>
          </p:cNvPr>
          <p:cNvSpPr txBox="1"/>
          <p:nvPr/>
        </p:nvSpPr>
        <p:spPr>
          <a:xfrm>
            <a:off x="1488791" y="6390742"/>
            <a:ext cx="10023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The Patton Family: George IV, George, Beatrice, Ruth Ellen, and Little Bee.</a:t>
            </a:r>
          </a:p>
        </p:txBody>
      </p:sp>
    </p:spTree>
    <p:extLst>
      <p:ext uri="{BB962C8B-B14F-4D97-AF65-F5344CB8AC3E}">
        <p14:creationId xmlns:p14="http://schemas.microsoft.com/office/powerpoint/2010/main" val="391579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F2D8E4-ADDB-C923-DF7B-B0E2518B1DDC}"/>
              </a:ext>
            </a:extLst>
          </p:cNvPr>
          <p:cNvSpPr txBox="1"/>
          <p:nvPr/>
        </p:nvSpPr>
        <p:spPr>
          <a:xfrm>
            <a:off x="4028526" y="-1344509"/>
            <a:ext cx="9715510" cy="24509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SHE CREATED THE LEGEND.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 descr="A person giving a flower to a person&#10;&#10;Description automatically generated">
            <a:extLst>
              <a:ext uri="{FF2B5EF4-FFF2-40B4-BE49-F238E27FC236}">
                <a16:creationId xmlns:a16="http://schemas.microsoft.com/office/drawing/2014/main" id="{E76C93DD-DB7E-91E9-9F34-FA0E764FAF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989" y="982936"/>
            <a:ext cx="2873422" cy="3844043"/>
          </a:xfrm>
          <a:prstGeom prst="rect">
            <a:avLst/>
          </a:prstGeom>
        </p:spPr>
      </p:pic>
      <p:pic>
        <p:nvPicPr>
          <p:cNvPr id="4" name="Picture 3" descr="A picture containing clothing, person, person, human face&#10;&#10;Description automatically generated">
            <a:extLst>
              <a:ext uri="{FF2B5EF4-FFF2-40B4-BE49-F238E27FC236}">
                <a16:creationId xmlns:a16="http://schemas.microsoft.com/office/drawing/2014/main" id="{3F874CB3-A071-0702-45E2-20B94A0160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84"/>
          <a:stretch/>
        </p:blipFill>
        <p:spPr>
          <a:xfrm>
            <a:off x="4494670" y="3174984"/>
            <a:ext cx="2892267" cy="2919156"/>
          </a:xfrm>
          <a:prstGeom prst="rect">
            <a:avLst/>
          </a:prstGeom>
        </p:spPr>
      </p:pic>
      <p:sp>
        <p:nvSpPr>
          <p:cNvPr id="19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2EA9AE-9187-B91A-A6DF-8D0FD9CBD88F}"/>
              </a:ext>
            </a:extLst>
          </p:cNvPr>
          <p:cNvSpPr txBox="1"/>
          <p:nvPr/>
        </p:nvSpPr>
        <p:spPr>
          <a:xfrm>
            <a:off x="8151962" y="2226921"/>
            <a:ext cx="373618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pPr algn="ctr"/>
            <a:endParaRPr lang="en-US" sz="3200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George’s reputation was Beatrice’s “most cherished memory.”</a:t>
            </a:r>
          </a:p>
          <a:p>
            <a:endParaRPr lang="en-US" sz="1800" i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571E3E-56FF-0273-8414-22EB6166F2AF}"/>
              </a:ext>
            </a:extLst>
          </p:cNvPr>
          <p:cNvSpPr txBox="1"/>
          <p:nvPr/>
        </p:nvSpPr>
        <p:spPr>
          <a:xfrm>
            <a:off x="4132221" y="1595819"/>
            <a:ext cx="319380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Inaugurating Patton Road at Arlington Cemetery</a:t>
            </a:r>
          </a:p>
          <a:p>
            <a:pPr algn="r"/>
            <a:r>
              <a:rPr lang="en-US" sz="2000" b="1" dirty="0"/>
              <a:t>with the General’s trusty aide (right), Sergeant Meeks.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EBFD31-8A6E-3487-10E0-2E3FA4527D0A}"/>
              </a:ext>
            </a:extLst>
          </p:cNvPr>
          <p:cNvSpPr txBox="1"/>
          <p:nvPr/>
        </p:nvSpPr>
        <p:spPr>
          <a:xfrm>
            <a:off x="1002880" y="4860936"/>
            <a:ext cx="34917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Beatrice and Col. </a:t>
            </a:r>
            <a:r>
              <a:rPr lang="en-US" sz="2000" b="1" dirty="0" err="1"/>
              <a:t>Podhajsky</a:t>
            </a:r>
            <a:r>
              <a:rPr lang="en-US" sz="2000" b="1" dirty="0"/>
              <a:t>, </a:t>
            </a:r>
          </a:p>
          <a:p>
            <a:r>
              <a:rPr lang="en-US" sz="2000" b="1" dirty="0"/>
              <a:t>Director of the Spanish Riding School, on November 8, 1950, at Madison Square Garden.</a:t>
            </a:r>
          </a:p>
        </p:txBody>
      </p:sp>
    </p:spTree>
    <p:extLst>
      <p:ext uri="{BB962C8B-B14F-4D97-AF65-F5344CB8AC3E}">
        <p14:creationId xmlns:p14="http://schemas.microsoft.com/office/powerpoint/2010/main" val="766994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4344-3FE6-D24C-BE5E-3FCDBC33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Interested People are interesting.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95248-81A3-6BE7-D27F-5B0479BC7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Beatrice Ayer Patton</a:t>
            </a:r>
          </a:p>
          <a:p>
            <a:r>
              <a:rPr lang="en-US"/>
              <a:t>1886 - 1953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53525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{3FF66F64-A75C-B14E-BE53-62738043AD80}tf10001072</Template>
  <TotalTime>653</TotalTime>
  <Words>453</Words>
  <Application>Microsoft Macintosh PowerPoint</Application>
  <PresentationFormat>Widescreen</PresentationFormat>
  <Paragraphs>47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Franklin Gothic Book</vt:lpstr>
      <vt:lpstr>Crop</vt:lpstr>
      <vt:lpstr>“How high can a kite soar without its tail?”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“May our love never be less than now and our ambition as fortunate and as great as our love.”  - GSP to BAP May 22, 1910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Boston, MA June 7, 1945</vt:lpstr>
      <vt:lpstr>PowerPoint Presentation</vt:lpstr>
      <vt:lpstr>Interested People are interesting.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Stefanie Van Steelandt</dc:creator>
  <cp:lastModifiedBy>Stefanie Van Steelandt</cp:lastModifiedBy>
  <cp:revision>3</cp:revision>
  <cp:lastPrinted>2024-02-15T12:39:04Z</cp:lastPrinted>
  <dcterms:created xsi:type="dcterms:W3CDTF">2024-02-05T22:42:43Z</dcterms:created>
  <dcterms:modified xsi:type="dcterms:W3CDTF">2024-02-15T12:39:31Z</dcterms:modified>
</cp:coreProperties>
</file>